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Rubik Light"/>
      <p:regular r:id="rId16"/>
      <p:bold r:id="rId17"/>
      <p:italic r:id="rId18"/>
      <p:boldItalic r:id="rId19"/>
    </p:embeddedFont>
    <p:embeddedFont>
      <p:font typeface="Rubik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18">
          <p15:clr>
            <a:srgbClr val="A4A3A4"/>
          </p15:clr>
        </p15:guide>
        <p15:guide id="2" pos="3840">
          <p15:clr>
            <a:srgbClr val="A4A3A4"/>
          </p15:clr>
        </p15:guide>
        <p15:guide id="3" pos="481">
          <p15:clr>
            <a:srgbClr val="9AA0A6"/>
          </p15:clr>
        </p15:guide>
      </p15:sldGuideLst>
    </p:ext>
    <p:ext uri="GoogleSlidesCustomDataVersion2">
      <go:slidesCustomData xmlns:go="http://customooxmlschemas.google.com/" r:id="rId24" roundtripDataSignature="AMtx7miGHiCP+AVxD+mN7PHNWAIqKJEP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18" orient="horz"/>
        <p:guide pos="3840"/>
        <p:guide pos="4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ubik-regular.fntdata"/><Relationship Id="rId11" Type="http://schemas.openxmlformats.org/officeDocument/2006/relationships/slide" Target="slides/slide6.xml"/><Relationship Id="rId22" Type="http://schemas.openxmlformats.org/officeDocument/2006/relationships/font" Target="fonts/Rubik-italic.fntdata"/><Relationship Id="rId10" Type="http://schemas.openxmlformats.org/officeDocument/2006/relationships/slide" Target="slides/slide5.xml"/><Relationship Id="rId21" Type="http://schemas.openxmlformats.org/officeDocument/2006/relationships/font" Target="fonts/Rubik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Rubik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ubikLight-bold.fntdata"/><Relationship Id="rId16" Type="http://schemas.openxmlformats.org/officeDocument/2006/relationships/font" Target="fonts/Rubik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ubikLight-boldItalic.fntdata"/><Relationship Id="rId6" Type="http://schemas.openxmlformats.org/officeDocument/2006/relationships/slide" Target="slides/slide1.xml"/><Relationship Id="rId18" Type="http://schemas.openxmlformats.org/officeDocument/2006/relationships/font" Target="fonts/Rubik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latin typeface="Rubik" pitchFamily="2" charset="-79"/>
                <a:cs typeface="Rubik" pitchFamily="2" charset="-79"/>
              </a:rPr>
              <a:t>Titolo del grafico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426EB0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3-6243-93FF-BA006A7DA15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43-6243-93FF-BA006A7DA15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43-6243-93FF-BA006A7DA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42082944"/>
        <c:axId val="-1084842912"/>
      </c:barChart>
      <c:catAx>
        <c:axId val="-124208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ubik" pitchFamily="2" charset="-79"/>
                <a:ea typeface="+mn-ea"/>
                <a:cs typeface="Rubik" pitchFamily="2" charset="-79"/>
              </a:defRPr>
            </a:pPr>
            <a:endParaRPr lang="it-IT"/>
          </a:p>
        </c:txPr>
        <c:crossAx val="-1084842912"/>
        <c:crosses val="autoZero"/>
        <c:auto val="1"/>
        <c:lblAlgn val="ctr"/>
        <c:lblOffset val="100"/>
        <c:noMultiLvlLbl val="0"/>
      </c:catAx>
      <c:valAx>
        <c:axId val="-108484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24208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ubik" pitchFamily="2" charset="-79"/>
              <a:ea typeface="+mn-ea"/>
              <a:cs typeface="Rubik" pitchFamily="2" charset="-79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7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10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10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10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10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chart" Target="../charts/chart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vuota">
  <p:cSld name="Slide vuota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1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Elenco puntato">
  <p:cSld name="Titolo + Elenco puntato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4"/>
          <p:cNvSpPr txBox="1"/>
          <p:nvPr>
            <p:ph idx="1" type="body"/>
          </p:nvPr>
        </p:nvSpPr>
        <p:spPr>
          <a:xfrm>
            <a:off x="769217" y="2203323"/>
            <a:ext cx="10642961" cy="358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Google Shape;53;p94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94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+ Elenco puntato">
  <p:cSld name="1_Titolo + Elenco puntato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5"/>
          <p:cNvSpPr txBox="1"/>
          <p:nvPr>
            <p:ph idx="1" type="body"/>
          </p:nvPr>
        </p:nvSpPr>
        <p:spPr>
          <a:xfrm>
            <a:off x="769218" y="2203323"/>
            <a:ext cx="5260880" cy="358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7" name="Google Shape;57;p95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5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9" name="Google Shape;59;p95"/>
          <p:cNvSpPr txBox="1"/>
          <p:nvPr>
            <p:ph idx="2" type="body"/>
          </p:nvPr>
        </p:nvSpPr>
        <p:spPr>
          <a:xfrm>
            <a:off x="6164592" y="2203323"/>
            <a:ext cx="5260880" cy="3586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lenco puntato">
  <p:cSld name="Elenco puntat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6"/>
          <p:cNvSpPr txBox="1"/>
          <p:nvPr>
            <p:ph idx="1" type="body"/>
          </p:nvPr>
        </p:nvSpPr>
        <p:spPr>
          <a:xfrm>
            <a:off x="769217" y="569535"/>
            <a:ext cx="10642961" cy="52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2" name="Google Shape;62;p96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sto + Elenco puntato">
  <p:cSld name="Testo + Elenco puntato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7"/>
          <p:cNvSpPr txBox="1"/>
          <p:nvPr>
            <p:ph idx="1" type="body"/>
          </p:nvPr>
        </p:nvSpPr>
        <p:spPr>
          <a:xfrm>
            <a:off x="770678" y="569535"/>
            <a:ext cx="5167136" cy="52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Google Shape;65;p97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6" name="Google Shape;66;p97"/>
          <p:cNvSpPr txBox="1"/>
          <p:nvPr>
            <p:ph idx="2" type="body"/>
          </p:nvPr>
        </p:nvSpPr>
        <p:spPr>
          <a:xfrm>
            <a:off x="6172200" y="569535"/>
            <a:ext cx="5239978" cy="52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Grafico">
  <p:cSld name="Titolo + Grafic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8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9" name="Google Shape;69;p98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8"/>
          <p:cNvSpPr txBox="1"/>
          <p:nvPr>
            <p:ph idx="1" type="body"/>
          </p:nvPr>
        </p:nvSpPr>
        <p:spPr>
          <a:xfrm>
            <a:off x="770677" y="2201713"/>
            <a:ext cx="2923499" cy="358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graphicFrame>
        <p:nvGraphicFramePr>
          <p:cNvPr id="71" name="Google Shape;71;p98"/>
          <p:cNvGraphicFramePr/>
          <p:nvPr/>
        </p:nvGraphicFramePr>
        <p:xfrm>
          <a:off x="4023360" y="2201713"/>
          <a:ext cx="7384758" cy="3587672"/>
        </p:xfrm>
        <a:graphic>
          <a:graphicData uri="http://schemas.openxmlformats.org/drawingml/2006/chart">
            <c:chart r:id="rId2"/>
          </a:graphicData>
        </a:graphic>
      </p:graphicFrame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big">
  <p:cSld name="Citazione big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99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4" name="Google Shape;74;p99"/>
          <p:cNvSpPr txBox="1"/>
          <p:nvPr>
            <p:ph type="title"/>
          </p:nvPr>
        </p:nvSpPr>
        <p:spPr>
          <a:xfrm>
            <a:off x="774828" y="569535"/>
            <a:ext cx="10650644" cy="4521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E5960"/>
              </a:buClr>
              <a:buSzPts val="3500"/>
              <a:buFont typeface="Rubik Light"/>
              <a:buNone/>
              <a:defRPr b="0" i="1" sz="3500" u="none" cap="none" strike="noStrike">
                <a:solidFill>
                  <a:srgbClr val="4E5960"/>
                </a:solidFill>
                <a:latin typeface="Rubik Light"/>
                <a:ea typeface="Rubik Light"/>
                <a:cs typeface="Rubik Light"/>
                <a:sym typeface="Rubik Ligh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99"/>
          <p:cNvSpPr txBox="1"/>
          <p:nvPr>
            <p:ph idx="1" type="body"/>
          </p:nvPr>
        </p:nvSpPr>
        <p:spPr>
          <a:xfrm>
            <a:off x="774699" y="5353050"/>
            <a:ext cx="2475127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6EB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pertina Istituzionale">
  <p:cSld name="1_Copertina Istituzional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" y="0"/>
            <a:ext cx="12191544" cy="6851648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00"/>
          <p:cNvSpPr txBox="1"/>
          <p:nvPr>
            <p:ph type="title"/>
          </p:nvPr>
        </p:nvSpPr>
        <p:spPr>
          <a:xfrm>
            <a:off x="774826" y="2590030"/>
            <a:ext cx="6784921" cy="10034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0"/>
          <p:cNvSpPr txBox="1"/>
          <p:nvPr>
            <p:ph idx="1" type="body"/>
          </p:nvPr>
        </p:nvSpPr>
        <p:spPr>
          <a:xfrm>
            <a:off x="8995144" y="2572782"/>
            <a:ext cx="2533650" cy="10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96643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C9664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0" name="Google Shape;80;p100"/>
          <p:cNvSpPr txBox="1"/>
          <p:nvPr>
            <p:ph idx="2" type="body"/>
          </p:nvPr>
        </p:nvSpPr>
        <p:spPr>
          <a:xfrm>
            <a:off x="774700" y="3892550"/>
            <a:ext cx="6784975" cy="82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1" name="Google Shape;81;p100"/>
          <p:cNvSpPr txBox="1"/>
          <p:nvPr>
            <p:ph idx="3" type="body"/>
          </p:nvPr>
        </p:nvSpPr>
        <p:spPr>
          <a:xfrm>
            <a:off x="8995143" y="4362450"/>
            <a:ext cx="2533281" cy="923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2" name="Google Shape;82;p100"/>
          <p:cNvSpPr txBox="1"/>
          <p:nvPr>
            <p:ph idx="4" type="body"/>
          </p:nvPr>
        </p:nvSpPr>
        <p:spPr>
          <a:xfrm>
            <a:off x="8994775" y="4070350"/>
            <a:ext cx="2533650" cy="236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26EB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Google Shape;83;p100"/>
          <p:cNvSpPr txBox="1"/>
          <p:nvPr>
            <p:ph idx="5" type="body"/>
          </p:nvPr>
        </p:nvSpPr>
        <p:spPr>
          <a:xfrm>
            <a:off x="8994775" y="5342731"/>
            <a:ext cx="2533650" cy="236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26EB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Google Shape;84;p100"/>
          <p:cNvSpPr txBox="1"/>
          <p:nvPr>
            <p:ph idx="6" type="body"/>
          </p:nvPr>
        </p:nvSpPr>
        <p:spPr>
          <a:xfrm>
            <a:off x="8994775" y="5636101"/>
            <a:ext cx="2533281" cy="512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5" name="Google Shape;85;p100"/>
          <p:cNvSpPr txBox="1"/>
          <p:nvPr>
            <p:ph idx="7" type="body"/>
          </p:nvPr>
        </p:nvSpPr>
        <p:spPr>
          <a:xfrm>
            <a:off x="8994406" y="6277615"/>
            <a:ext cx="503865" cy="292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26EB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00"/>
          <p:cNvSpPr txBox="1"/>
          <p:nvPr>
            <p:ph idx="8" type="body"/>
          </p:nvPr>
        </p:nvSpPr>
        <p:spPr>
          <a:xfrm>
            <a:off x="9498271" y="6223006"/>
            <a:ext cx="2029785" cy="3470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è Immagine full">
  <p:cSld name="Titolo è Immagine full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1"/>
          <p:cNvSpPr/>
          <p:nvPr>
            <p:ph idx="2" type="pic"/>
          </p:nvPr>
        </p:nvSpPr>
        <p:spPr>
          <a:xfrm>
            <a:off x="0" y="0"/>
            <a:ext cx="12192000" cy="6096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7" name="Google Shape;17;p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096000"/>
            <a:ext cx="121920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91"/>
          <p:cNvSpPr txBox="1"/>
          <p:nvPr>
            <p:ph type="title"/>
          </p:nvPr>
        </p:nvSpPr>
        <p:spPr>
          <a:xfrm>
            <a:off x="774828" y="569535"/>
            <a:ext cx="5162986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91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0" name="Google Shape;20;p91"/>
          <p:cNvSpPr/>
          <p:nvPr/>
        </p:nvSpPr>
        <p:spPr>
          <a:xfrm>
            <a:off x="2081048" y="6292979"/>
            <a:ext cx="945931" cy="365125"/>
          </a:xfrm>
          <a:prstGeom prst="rect">
            <a:avLst/>
          </a:prstGeom>
          <a:solidFill>
            <a:srgbClr val="EFF0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sto full page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7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7"/>
          <p:cNvSpPr txBox="1"/>
          <p:nvPr>
            <p:ph idx="1" type="body"/>
          </p:nvPr>
        </p:nvSpPr>
        <p:spPr>
          <a:xfrm>
            <a:off x="770677" y="2201713"/>
            <a:ext cx="10650645" cy="358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87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pertina Istituzionale">
  <p:cSld name="Copertina Istituziona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" y="0"/>
            <a:ext cx="12191544" cy="685164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86"/>
          <p:cNvSpPr txBox="1"/>
          <p:nvPr>
            <p:ph type="title"/>
          </p:nvPr>
        </p:nvSpPr>
        <p:spPr>
          <a:xfrm>
            <a:off x="774826" y="2590030"/>
            <a:ext cx="6784921" cy="10034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ubik"/>
              <a:buNone/>
              <a:defRPr b="1" i="0" sz="3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86"/>
          <p:cNvSpPr txBox="1"/>
          <p:nvPr>
            <p:ph idx="1" type="body"/>
          </p:nvPr>
        </p:nvSpPr>
        <p:spPr>
          <a:xfrm>
            <a:off x="774700" y="3892550"/>
            <a:ext cx="6784975" cy="82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9" name="Google Shape;29;p86"/>
          <p:cNvSpPr/>
          <p:nvPr/>
        </p:nvSpPr>
        <p:spPr>
          <a:xfrm>
            <a:off x="3261360" y="709136"/>
            <a:ext cx="2275840" cy="1160304"/>
          </a:xfrm>
          <a:prstGeom prst="rect">
            <a:avLst/>
          </a:prstGeom>
          <a:solidFill>
            <a:srgbClr val="06386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Testo + Immagine full high">
  <p:cSld name="Titolo + Testo + Immagine full high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8"/>
          <p:cNvSpPr txBox="1"/>
          <p:nvPr>
            <p:ph type="title"/>
          </p:nvPr>
        </p:nvSpPr>
        <p:spPr>
          <a:xfrm>
            <a:off x="774828" y="569535"/>
            <a:ext cx="5162986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88"/>
          <p:cNvSpPr txBox="1"/>
          <p:nvPr>
            <p:ph idx="1" type="body"/>
          </p:nvPr>
        </p:nvSpPr>
        <p:spPr>
          <a:xfrm>
            <a:off x="770678" y="2201713"/>
            <a:ext cx="5167136" cy="358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3" name="Google Shape;33;p88"/>
          <p:cNvSpPr/>
          <p:nvPr>
            <p:ph idx="2" type="pic"/>
          </p:nvPr>
        </p:nvSpPr>
        <p:spPr>
          <a:xfrm>
            <a:off x="6315075" y="0"/>
            <a:ext cx="5876925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sto + Immagine full high">
  <p:cSld name="Testo + Immagine full high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9"/>
          <p:cNvSpPr txBox="1"/>
          <p:nvPr>
            <p:ph idx="1" type="body"/>
          </p:nvPr>
        </p:nvSpPr>
        <p:spPr>
          <a:xfrm>
            <a:off x="770678" y="569535"/>
            <a:ext cx="5167136" cy="52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6" name="Google Shape;36;p89"/>
          <p:cNvSpPr/>
          <p:nvPr>
            <p:ph idx="2" type="pic"/>
          </p:nvPr>
        </p:nvSpPr>
        <p:spPr>
          <a:xfrm>
            <a:off x="6264275" y="0"/>
            <a:ext cx="5927725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Immagine box">
  <p:cSld name="Titolo + Immagine box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0"/>
          <p:cNvSpPr/>
          <p:nvPr>
            <p:ph idx="2" type="pic"/>
          </p:nvPr>
        </p:nvSpPr>
        <p:spPr>
          <a:xfrm>
            <a:off x="774700" y="569913"/>
            <a:ext cx="10633075" cy="5089525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90"/>
          <p:cNvSpPr txBox="1"/>
          <p:nvPr>
            <p:ph type="title"/>
          </p:nvPr>
        </p:nvSpPr>
        <p:spPr>
          <a:xfrm>
            <a:off x="774828" y="569535"/>
            <a:ext cx="5162986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90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Testo 2 colonne">
  <p:cSld name="Titolo + Testo 2 colonn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2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3" name="Google Shape;43;p92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92"/>
          <p:cNvSpPr txBox="1"/>
          <p:nvPr>
            <p:ph idx="1" type="body"/>
          </p:nvPr>
        </p:nvSpPr>
        <p:spPr>
          <a:xfrm>
            <a:off x="770677" y="2201713"/>
            <a:ext cx="10650645" cy="358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+ Paragrafi">
  <p:cSld name="Titolo + Paragrafi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3"/>
          <p:cNvSpPr txBox="1"/>
          <p:nvPr>
            <p:ph idx="12" type="sldNum"/>
          </p:nvPr>
        </p:nvSpPr>
        <p:spPr>
          <a:xfrm>
            <a:off x="8664918" y="629297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426EB0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7" name="Google Shape;47;p93"/>
          <p:cNvSpPr txBox="1"/>
          <p:nvPr>
            <p:ph type="title"/>
          </p:nvPr>
        </p:nvSpPr>
        <p:spPr>
          <a:xfrm>
            <a:off x="774828" y="569535"/>
            <a:ext cx="10650644" cy="996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  <a:defRPr b="1" i="0" sz="35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93"/>
          <p:cNvSpPr txBox="1"/>
          <p:nvPr>
            <p:ph idx="1" type="body"/>
          </p:nvPr>
        </p:nvSpPr>
        <p:spPr>
          <a:xfrm>
            <a:off x="770677" y="2697479"/>
            <a:ext cx="10650645" cy="30919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9" name="Google Shape;49;p93"/>
          <p:cNvSpPr txBox="1"/>
          <p:nvPr>
            <p:ph idx="2" type="body"/>
          </p:nvPr>
        </p:nvSpPr>
        <p:spPr>
          <a:xfrm>
            <a:off x="770677" y="2201713"/>
            <a:ext cx="5081483" cy="2958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0" name="Google Shape;50;p93"/>
          <p:cNvSpPr txBox="1"/>
          <p:nvPr>
            <p:ph idx="3" type="body"/>
          </p:nvPr>
        </p:nvSpPr>
        <p:spPr>
          <a:xfrm>
            <a:off x="6190021" y="2201713"/>
            <a:ext cx="5231301" cy="2958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5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8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096000"/>
            <a:ext cx="121920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80"/>
          <p:cNvSpPr/>
          <p:nvPr/>
        </p:nvSpPr>
        <p:spPr>
          <a:xfrm>
            <a:off x="2083981" y="6273209"/>
            <a:ext cx="1031359" cy="404038"/>
          </a:xfrm>
          <a:prstGeom prst="rect">
            <a:avLst/>
          </a:prstGeom>
          <a:solidFill>
            <a:srgbClr val="EEF1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unibg.it/servizi/segreteria/tasse-e-agevolazioni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cisiaonline.it/" TargetMode="External"/><Relationship Id="rId4" Type="http://schemas.openxmlformats.org/officeDocument/2006/relationships/hyperlink" Target="https://www.cisiaonline.it/area-tematica-tolc-cisia/iscriversi-al-tolc/" TargetMode="External"/><Relationship Id="rId5" Type="http://schemas.openxmlformats.org/officeDocument/2006/relationships/hyperlink" Target="https://www.cisiaonline.it/faq-cisia-archivio-tolc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unibg.it/" TargetMode="External"/><Relationship Id="rId4" Type="http://schemas.openxmlformats.org/officeDocument/2006/relationships/hyperlink" Target="https://www.unibg.it/studiare/ti-aiutiamo/servizi-disabilita-e-dsa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Y15mX4MsKdRZYjGzVQhcq76YfzJ_OAXC/vie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ctrTitle"/>
          </p:nvPr>
        </p:nvSpPr>
        <p:spPr>
          <a:xfrm>
            <a:off x="763509" y="53388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3" name="Google Shape;93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" y="-1673"/>
            <a:ext cx="12191544" cy="685164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645286" y="2922401"/>
            <a:ext cx="6820834" cy="10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32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UFFICIO SERVIZI DISABILI E DSA </a:t>
            </a:r>
            <a:endParaRPr b="1" i="0" sz="3200" u="none" cap="none" strike="noStrike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ubik"/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A.A. 2024/2025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409025" y="923020"/>
            <a:ext cx="1828800" cy="584775"/>
          </a:xfrm>
          <a:prstGeom prst="rect">
            <a:avLst/>
          </a:prstGeom>
          <a:solidFill>
            <a:srgbClr val="213E6D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Ufficio servizi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Disabili e DSA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>
            <p:ph type="title"/>
          </p:nvPr>
        </p:nvSpPr>
        <p:spPr>
          <a:xfrm>
            <a:off x="770678" y="667189"/>
            <a:ext cx="10650644" cy="602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</a:pPr>
            <a:r>
              <a:rPr lang="it-IT" sz="3200"/>
              <a:t>UFFICIO TASSE </a:t>
            </a:r>
            <a:endParaRPr/>
          </a:p>
        </p:txBody>
      </p:sp>
      <p:sp>
        <p:nvSpPr>
          <p:cNvPr id="150" name="Google Shape;150;p5"/>
          <p:cNvSpPr txBox="1"/>
          <p:nvPr>
            <p:ph idx="1" type="body"/>
          </p:nvPr>
        </p:nvSpPr>
        <p:spPr>
          <a:xfrm>
            <a:off x="770677" y="2107900"/>
            <a:ext cx="10650645" cy="13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Al seguente link: </a:t>
            </a:r>
            <a:r>
              <a:rPr lang="it-IT" sz="2400" u="sng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https://www.unibg.it/servizi/segreteria/tasse-e-agevolazioni</a:t>
            </a:r>
            <a:r>
              <a:rPr lang="it-IT" sz="24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2400">
                <a:latin typeface="Arial"/>
                <a:ea typeface="Arial"/>
                <a:cs typeface="Arial"/>
                <a:sym typeface="Arial"/>
              </a:rPr>
              <a:t>, troverete tutte le guide inerenti a tasse, agevolazioni, richieste esonero parziale o totale, compresi i regolamenti. 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8"/>
          <p:cNvSpPr txBox="1"/>
          <p:nvPr>
            <p:ph type="title"/>
          </p:nvPr>
        </p:nvSpPr>
        <p:spPr>
          <a:xfrm>
            <a:off x="656296" y="569535"/>
            <a:ext cx="6507984" cy="602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it-IT"/>
              <a:t>TOLC: COME MI ISCRIVO?</a:t>
            </a:r>
            <a:br>
              <a:rPr lang="it-IT"/>
            </a:br>
            <a:endParaRPr/>
          </a:p>
        </p:txBody>
      </p:sp>
      <p:sp>
        <p:nvSpPr>
          <p:cNvPr id="102" name="Google Shape;102;p78"/>
          <p:cNvSpPr txBox="1"/>
          <p:nvPr/>
        </p:nvSpPr>
        <p:spPr>
          <a:xfrm>
            <a:off x="656296" y="1690538"/>
            <a:ext cx="11421323" cy="2934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potersi iscrivere a un TOLC è necessario accedere al portale di CISIA (che troverete al seguente link: </a:t>
            </a:r>
            <a:r>
              <a:rPr b="0" i="0" lang="it-IT" sz="1800" u="sng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https://www.cisiaonline.it/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e creare un profilo.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seguente link: </a:t>
            </a:r>
            <a:r>
              <a:rPr b="0" i="0" lang="it-IT" sz="1800" u="sng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https://www.cisiaonline.it/area-tematica-tolc-cisia/iscriversi-al-tolc/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, vi aiuterà nell’iscrizione al TOLC.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eventuali dubbi o domande, potrete visitare la sezione delle FAQ.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b="0" i="0" lang="it-IT" sz="1800" u="sng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https://www.cisiaonline.it/faq-cisia-archivio-tolc/</a:t>
            </a:r>
            <a:r>
              <a:rPr b="0" i="0" lang="it-IT" sz="18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774828" y="569535"/>
            <a:ext cx="10650644" cy="549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</a:pPr>
            <a:r>
              <a:rPr lang="it-IT" sz="3200"/>
              <a:t>QUALI DOCUMENTI SERVONO?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770677" y="1926505"/>
            <a:ext cx="10650645" cy="2814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Per potersi iscrivere a un TOLC è necessario: 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essere in possesso di </a:t>
            </a:r>
            <a:r>
              <a:rPr b="1" lang="it-IT">
                <a:latin typeface="Arial"/>
                <a:ea typeface="Arial"/>
                <a:cs typeface="Arial"/>
                <a:sym typeface="Arial"/>
              </a:rPr>
              <a:t>invalidità civile (l. n. 118 del 1971) 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oppure di una </a:t>
            </a:r>
            <a:r>
              <a:rPr b="1" lang="it-IT">
                <a:latin typeface="Arial"/>
                <a:ea typeface="Arial"/>
                <a:cs typeface="Arial"/>
                <a:sym typeface="Arial"/>
              </a:rPr>
              <a:t>l. n. 104 del 1992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essere in possesso di un </a:t>
            </a:r>
            <a:r>
              <a:rPr b="1" lang="it-IT">
                <a:latin typeface="Arial"/>
                <a:ea typeface="Arial"/>
                <a:cs typeface="Arial"/>
                <a:sym typeface="Arial"/>
              </a:rPr>
              <a:t>certificato ex l. n. 170 del 2010 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rilasciato dal Servizio sanitario nazionale o da un ente accreditato.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Il certificato medico usato per le scuole superiori è valido e andrà aggiornato in caso di immatricolazione presso l’Università degli Studi di Bergamo.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2"/>
          <p:cNvSpPr txBox="1"/>
          <p:nvPr>
            <p:ph type="title"/>
          </p:nvPr>
        </p:nvSpPr>
        <p:spPr>
          <a:xfrm>
            <a:off x="647420" y="738211"/>
            <a:ext cx="9893170" cy="598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it-IT" sz="3200"/>
              <a:t>PAGINA SERVIZI DISABILITÀ E DSA</a:t>
            </a:r>
            <a:endParaRPr sz="3200"/>
          </a:p>
        </p:txBody>
      </p:sp>
      <p:sp>
        <p:nvSpPr>
          <p:cNvPr id="114" name="Google Shape;114;p102"/>
          <p:cNvSpPr txBox="1"/>
          <p:nvPr/>
        </p:nvSpPr>
        <p:spPr>
          <a:xfrm>
            <a:off x="647421" y="2366886"/>
            <a:ext cx="10760386" cy="1255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Tutte le informazioni utili per gli/le studenti sono reperibili al sito: </a:t>
            </a:r>
            <a:r>
              <a:rPr b="0" i="0" lang="it-IT" sz="2000" u="sng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www.unibg.it</a:t>
            </a:r>
            <a:r>
              <a:rPr b="0" i="0" lang="it-IT" sz="20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consultando il seguente link: </a:t>
            </a:r>
            <a:r>
              <a:rPr b="0" i="0" lang="it-IT" sz="2000" u="sng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https://www.unibg.it/studiare/ti-aiutiamo/servizi-disabilita-e-dsa</a:t>
            </a:r>
            <a:endParaRPr b="0" i="0" sz="2000" u="none" cap="none" strike="noStrik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/>
          <p:nvPr>
            <p:ph type="title"/>
          </p:nvPr>
        </p:nvSpPr>
        <p:spPr>
          <a:xfrm>
            <a:off x="774828" y="569536"/>
            <a:ext cx="10650644" cy="62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bik"/>
              <a:buNone/>
            </a:pPr>
            <a:r>
              <a:rPr lang="it-IT" sz="3200"/>
              <a:t>SEZIONE DELLE FAQ </a:t>
            </a:r>
            <a:endParaRPr/>
          </a:p>
        </p:txBody>
      </p:sp>
      <p:sp>
        <p:nvSpPr>
          <p:cNvPr id="120" name="Google Shape;120;p3"/>
          <p:cNvSpPr txBox="1"/>
          <p:nvPr>
            <p:ph idx="1" type="body"/>
          </p:nvPr>
        </p:nvSpPr>
        <p:spPr>
          <a:xfrm>
            <a:off x="770677" y="2015283"/>
            <a:ext cx="10650645" cy="2405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Per ogni tipo di domanda o dubbio, potrete visionare la sezione delle FAQ, nella quale troverete: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Videotutorial per poter caricare la certificazione al link: </a:t>
            </a:r>
            <a:r>
              <a:rPr lang="it-IT" u="sng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https://drive.google.com/file/d/1Y15mX4MsKdRZYjGzVQhcq76YfzJ_OAXC/view</a:t>
            </a:r>
            <a:r>
              <a:rPr lang="it-IT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Come fare richiesta per PEI/PDP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3"/>
          <p:cNvSpPr txBox="1"/>
          <p:nvPr>
            <p:ph type="title"/>
          </p:nvPr>
        </p:nvSpPr>
        <p:spPr>
          <a:xfrm>
            <a:off x="656297" y="569535"/>
            <a:ext cx="9893170" cy="598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it-IT" sz="3200"/>
              <a:t>DOCUMENTI PER RICHIEDERE PEI/PDP</a:t>
            </a:r>
            <a:endParaRPr/>
          </a:p>
        </p:txBody>
      </p:sp>
      <p:sp>
        <p:nvSpPr>
          <p:cNvPr id="126" name="Google Shape;126;p103"/>
          <p:cNvSpPr txBox="1"/>
          <p:nvPr/>
        </p:nvSpPr>
        <p:spPr>
          <a:xfrm>
            <a:off x="684735" y="2235200"/>
            <a:ext cx="10822530" cy="2008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 poter richiedere un 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PEI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è necessario essere in possesso di 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invalidità civile (l. n. 118 del 197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oppure di </a:t>
            </a:r>
            <a:r>
              <a:rPr b="1" lang="it-IT" sz="1800"/>
              <a:t>L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n. 104 del 1992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 chiedere un </a:t>
            </a:r>
            <a:r>
              <a:rPr b="1" i="0" lang="it-IT" sz="1800" u="none" cap="none" strike="noStrike">
                <a:solidFill>
                  <a:srgbClr val="000000"/>
                </a:solidFill>
              </a:rPr>
              <a:t>PDP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è necessario essere in possesso di un 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certificato ex l. n. 170 del 2010 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rilasciato dal Servizio sanitario nazionale o da un ente accreditato. La certificazione deve essere stata fatta da maggiorenne oppure da minorenne ma in quest'ultimo caso </a:t>
            </a:r>
            <a:r>
              <a:rPr b="1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</a:t>
            </a: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deve risalire a più di tre anni prima rispetto al momento della immatricolazione/pre-iscrizione.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5"/>
          <p:cNvSpPr txBox="1"/>
          <p:nvPr>
            <p:ph type="title"/>
          </p:nvPr>
        </p:nvSpPr>
        <p:spPr>
          <a:xfrm>
            <a:off x="656297" y="434071"/>
            <a:ext cx="9893170" cy="598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it-IT" sz="3100"/>
              <a:t>SERVIZI OFFERTI</a:t>
            </a:r>
            <a:endParaRPr sz="3100"/>
          </a:p>
        </p:txBody>
      </p:sp>
      <p:sp>
        <p:nvSpPr>
          <p:cNvPr id="132" name="Google Shape;132;p105"/>
          <p:cNvSpPr txBox="1"/>
          <p:nvPr/>
        </p:nvSpPr>
        <p:spPr>
          <a:xfrm>
            <a:off x="542247" y="1221808"/>
            <a:ext cx="11421300" cy="37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Supporto psicopedagogico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Stesura PEI/PDP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Tutorato alla pari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Accompagnamento a lezioni/esami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Supporti per TOLC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Pc in prestito per esami (se previsti da pdp/pei)</a:t>
            </a:r>
            <a:endParaRPr/>
          </a:p>
          <a:p>
            <a:pPr indent="-158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Libri digitali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type="title"/>
          </p:nvPr>
        </p:nvSpPr>
        <p:spPr>
          <a:xfrm>
            <a:off x="774828" y="569535"/>
            <a:ext cx="10650644" cy="5668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Rubik"/>
              <a:buNone/>
            </a:pPr>
            <a:r>
              <a:rPr lang="it-IT"/>
              <a:t>TUTOR</a:t>
            </a:r>
            <a:endParaRPr/>
          </a:p>
        </p:txBody>
      </p:sp>
      <p:sp>
        <p:nvSpPr>
          <p:cNvPr id="138" name="Google Shape;138;p4"/>
          <p:cNvSpPr txBox="1"/>
          <p:nvPr>
            <p:ph idx="1" type="body"/>
          </p:nvPr>
        </p:nvSpPr>
        <p:spPr>
          <a:xfrm>
            <a:off x="770678" y="1429356"/>
            <a:ext cx="10650645" cy="358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Le figure messe a disposizione degli/delle  studenti che lo necessitano sono: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857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Tutor alla pari;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857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Tutor specializzato;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857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it-IT" sz="2000">
                <a:latin typeface="Arial"/>
                <a:ea typeface="Arial"/>
                <a:cs typeface="Arial"/>
                <a:sym typeface="Arial"/>
              </a:rPr>
              <a:t>Tutor didattici.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6"/>
          <p:cNvSpPr txBox="1"/>
          <p:nvPr>
            <p:ph type="title"/>
          </p:nvPr>
        </p:nvSpPr>
        <p:spPr>
          <a:xfrm>
            <a:off x="656297" y="693000"/>
            <a:ext cx="9893170" cy="598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it-IT" sz="3200"/>
              <a:t>MODULI E GUIDE STUDENTI</a:t>
            </a:r>
            <a:endParaRPr sz="3200"/>
          </a:p>
        </p:txBody>
      </p:sp>
      <p:sp>
        <p:nvSpPr>
          <p:cNvPr id="144" name="Google Shape;144;p106"/>
          <p:cNvSpPr txBox="1"/>
          <p:nvPr/>
        </p:nvSpPr>
        <p:spPr>
          <a:xfrm>
            <a:off x="656297" y="2274655"/>
            <a:ext cx="10320654" cy="1844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Sulla pagina dei servizi per le disabilità, potrete trovare la sezione moduli e guide, dove troverete i pdf in cui sono riportati tutti gli step necessari.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Guida ai Servizi Studenti con Disabilità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Guida ai Servizi studenti con DSA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UniBg_Theme">
      <a:dk1>
        <a:srgbClr val="182642"/>
      </a:dk1>
      <a:lt1>
        <a:srgbClr val="FFFFFF"/>
      </a:lt1>
      <a:dk2>
        <a:srgbClr val="1B345C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2018-11-28T11:02:36Z</dcterms:created>
  <dc:creator>Utente di Microsoft Office</dc:creator>
</cp:coreProperties>
</file>